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0" r:id="rId2"/>
  </p:sldMasterIdLst>
  <p:notesMasterIdLst>
    <p:notesMasterId r:id="rId19"/>
  </p:notesMasterIdLst>
  <p:sldIdLst>
    <p:sldId id="304" r:id="rId3"/>
    <p:sldId id="274" r:id="rId4"/>
    <p:sldId id="273" r:id="rId5"/>
    <p:sldId id="275" r:id="rId6"/>
    <p:sldId id="305" r:id="rId7"/>
    <p:sldId id="278" r:id="rId8"/>
    <p:sldId id="311" r:id="rId9"/>
    <p:sldId id="313" r:id="rId10"/>
    <p:sldId id="317" r:id="rId11"/>
    <p:sldId id="318" r:id="rId12"/>
    <p:sldId id="316" r:id="rId13"/>
    <p:sldId id="265" r:id="rId14"/>
    <p:sldId id="260" r:id="rId15"/>
    <p:sldId id="257" r:id="rId16"/>
    <p:sldId id="282" r:id="rId17"/>
    <p:sldId id="256" r:id="rId1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rinciari" initials="a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3"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 autoAdjust="0"/>
    <p:restoredTop sz="86430"/>
  </p:normalViewPr>
  <p:slideViewPr>
    <p:cSldViewPr>
      <p:cViewPr varScale="1">
        <p:scale>
          <a:sx n="80" d="100"/>
          <a:sy n="80" d="100"/>
        </p:scale>
        <p:origin x="8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23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CED969-CD6C-184C-9270-17E201E87F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504753-CB60-2B49-B8CA-7D62E8531A2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D5A820-9821-4DC9-8734-D48167BEC94C}" type="datetimeFigureOut">
              <a:rPr lang="it-IT"/>
              <a:pPr>
                <a:defRPr/>
              </a:pPr>
              <a:t>09/04/18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CE62B4B0-C8A8-C649-924F-6BD0660D51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5B83AE01-A509-FD4F-B202-DDF0B7F41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DC724F-5118-464E-BD3B-2AAE1852CA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F8C82E-46BF-294F-BB9D-C51E649C1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F93F45-DB7A-440F-BB51-5329C803DD4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  <p:sp>
        <p:nvSpPr>
          <p:cNvPr id="30723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4FC412-55EF-4A0F-8361-A56DAA484801}" type="slidenum">
              <a:rPr lang="it-IT" altLang="it-IT"/>
              <a:pPr/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4819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B41529-33B3-4130-9391-0CA420BE2F31}" type="slidenum">
              <a:rPr lang="it-IT" altLang="it-IT"/>
              <a:pPr/>
              <a:t>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6867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4BEA8D-F84E-44E6-AF62-46BACA4E7633}" type="slidenum">
              <a:rPr lang="it-IT" altLang="it-IT"/>
              <a:pPr/>
              <a:t>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9939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C3C707-80F0-40CD-80BB-98019B2A1135}" type="slidenum">
              <a:rPr lang="it-IT" altLang="it-IT"/>
              <a:pPr/>
              <a:t>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7107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A11F92-6D98-40C1-A6B5-291DA420AF11}" type="slidenum">
              <a:rPr lang="it-IT" altLang="it-IT"/>
              <a:pPr/>
              <a:t>11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8CBFE-06FB-479B-8E18-AC1D66C9F8B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270BC-29F2-449E-9719-6B3B1FFBFDD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AAC61-71E6-4DB3-8A37-5884A4447E9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/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11267" name="Rectangle 3">
            <a:extLst/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1B68F-DB36-43C7-BADE-45EA0865B19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F493D-CBCD-41D1-9367-87C13797DD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83F82-D8BF-4A50-AC52-EDAE048A37C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21D34-FCF9-4477-A173-DF5E98519EE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4BFF-6441-4D82-BE99-8F88162B3A0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EC76C-92B5-44C2-B788-95A1BC179DE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982BD-2067-49D5-9C1D-38C734DCA2C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A9F54-9F76-4893-9BCD-6795D1495E7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6B34C-5CBE-4C21-BC66-2BDCBF89264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A987A-2817-4BDF-98AC-B99710B462E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65A46-85FE-44C8-A1D7-C3BF3B98E91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A4EE5-CB85-4A77-804F-319F47EFC9C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A67DF-89E0-4118-829D-D14F7775C11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A01BD-6535-46CC-93D2-E2B4C7C5A59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2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/>
          </p:cNvPr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16E0F-30B5-42FF-8E61-F162C57C97F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188E8-DC9D-4A6A-B7F8-95FC558A566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33D87-094A-4B46-9C50-A530D47466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D0466-08A6-4939-A6AA-817DD5BECA4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D5E66-6747-4BCE-AE9E-C899FD34F18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6BEAD-F8BC-45CB-9796-01D1BB3C595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29BCE-6D5F-48F5-B915-2494B55271E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AA799-CECD-49BB-A894-58F7AC41F92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D75B4B3-60B3-204E-9E50-E555F2C064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56AB501-5C12-8944-B783-810C442E9F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93BC3F93-9316-3145-81CC-28EE73C9C9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D189ED4-E35B-4D35-8A58-485D74EB59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D6292EB-5DE5-9242-996F-FB5DA483F0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5E82815-412E-6444-BE8C-19225958001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5658DEA-3BE6-C84E-A368-25A53A4D7D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5CC9EF37-413B-0046-8C58-C69E9AFE29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16E9552F-3F38-ED4B-BCAC-4FB37CD72A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973B660-4B72-4624-9F22-099241CE888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AD9D23-85DF-454A-8E33-F861A7F5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5888"/>
            <a:ext cx="8083550" cy="1082675"/>
          </a:xfrm>
        </p:spPr>
        <p:txBody>
          <a:bodyPr/>
          <a:lstStyle/>
          <a:p>
            <a:pPr>
              <a:tabLst>
                <a:tab pos="4751388" algn="l"/>
              </a:tabLst>
              <a:defRPr/>
            </a:pPr>
            <a:r>
              <a:rPr lang="it-IT" dirty="0">
                <a:latin typeface="Amphion" pitchFamily="2" charset="0"/>
              </a:rPr>
              <a:t>ACUFENE</a:t>
            </a:r>
          </a:p>
        </p:txBody>
      </p:sp>
      <p:pic>
        <p:nvPicPr>
          <p:cNvPr id="29698" name="Segnaposto contenuto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1638" y="1439863"/>
            <a:ext cx="8337550" cy="4248150"/>
          </a:xfrm>
        </p:spPr>
      </p:pic>
      <p:sp>
        <p:nvSpPr>
          <p:cNvPr id="29699" name="CasellaDiTesto 2"/>
          <p:cNvSpPr txBox="1">
            <a:spLocks noChangeArrowheads="1"/>
          </p:cNvSpPr>
          <p:nvPr/>
        </p:nvSpPr>
        <p:spPr bwMode="auto">
          <a:xfrm>
            <a:off x="1920875" y="17827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altLang="it-IT"/>
          </a:p>
        </p:txBody>
      </p:sp>
      <p:pic>
        <p:nvPicPr>
          <p:cNvPr id="29700" name="Immagin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4925" y="36513"/>
            <a:ext cx="148907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3340E-AC5D-E843-8FC8-F7E62935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Amphion" pitchFamily="2" charset="0"/>
              </a:rPr>
              <a:t>Presbiacusia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FA3C16-3DE5-1943-B36D-50EAA6BA3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62" y="1403865"/>
            <a:ext cx="8540750" cy="4422775"/>
          </a:xfrm>
        </p:spPr>
        <p:txBody>
          <a:bodyPr/>
          <a:lstStyle/>
          <a:p>
            <a:pPr>
              <a:defRPr/>
            </a:pPr>
            <a:r>
              <a:rPr lang="it-IT" sz="1400" dirty="0">
                <a:effectLst/>
                <a:latin typeface="Times New Roman" pitchFamily="18" charset="0"/>
              </a:rPr>
              <a:t>La presbiacusia è l’insieme dei disturbi della funzione uditiva  che si manifestano con l’ avanzare dell’età , caratterizzata da una progressiva ipoacusia neurosensoriale bilaterale.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Times New Roman" pitchFamily="18" charset="0"/>
              </a:rPr>
              <a:t>Pz  F.L. di anni 70 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Times New Roman" pitchFamily="18" charset="0"/>
              </a:rPr>
              <a:t>Acufene a tonalità acuta</a:t>
            </a: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400" dirty="0">
              <a:effectLst/>
              <a:latin typeface="Times New Roman" pitchFamily="18" charset="0"/>
            </a:endParaRPr>
          </a:p>
          <a:p>
            <a:pPr>
              <a:defRPr/>
            </a:pPr>
            <a:r>
              <a:rPr lang="it-IT" sz="1400" b="1" i="1" dirty="0">
                <a:effectLst/>
                <a:latin typeface="Times New Roman" pitchFamily="18" charset="0"/>
              </a:rPr>
              <a:t>Terapia </a:t>
            </a:r>
          </a:p>
          <a:p>
            <a:pPr>
              <a:defRPr/>
            </a:pPr>
            <a:r>
              <a:rPr lang="it-IT" sz="1400" dirty="0" err="1">
                <a:effectLst/>
                <a:latin typeface="Times New Roman" pitchFamily="18" charset="0"/>
              </a:rPr>
              <a:t>Protesizzazione</a:t>
            </a:r>
            <a:r>
              <a:rPr lang="it-IT" sz="1400" dirty="0">
                <a:effectLst/>
                <a:latin typeface="Times New Roman" pitchFamily="18" charset="0"/>
              </a:rPr>
              <a:t> acustica binaurale </a:t>
            </a:r>
          </a:p>
          <a:p>
            <a:pPr>
              <a:defRPr/>
            </a:pPr>
            <a:r>
              <a:rPr lang="it-IT" sz="1400" dirty="0">
                <a:effectLst/>
                <a:latin typeface="Times New Roman" pitchFamily="18" charset="0"/>
              </a:rPr>
              <a:t>In caso di rapida progressione della presbiacusia o in presenza di un acufene altamente disturbante </a:t>
            </a:r>
            <a:r>
              <a:rPr lang="it-IT" sz="1400" b="1" i="1" dirty="0">
                <a:effectLst/>
                <a:latin typeface="Times New Roman" pitchFamily="18" charset="0"/>
              </a:rPr>
              <a:t> </a:t>
            </a:r>
            <a:r>
              <a:rPr lang="it-IT" sz="1400" dirty="0">
                <a:effectLst/>
                <a:latin typeface="Times New Roman" pitchFamily="18" charset="0"/>
              </a:rPr>
              <a:t>eventuale tentativo di trattamento con vasoattivi, ad es. </a:t>
            </a:r>
            <a:r>
              <a:rPr lang="it-IT" sz="1400" dirty="0" err="1">
                <a:effectLst/>
                <a:latin typeface="Times New Roman" pitchFamily="18" charset="0"/>
              </a:rPr>
              <a:t>pentossifillina</a:t>
            </a:r>
            <a:r>
              <a:rPr lang="it-IT" sz="1400" dirty="0">
                <a:effectLst/>
                <a:latin typeface="Times New Roman" pitchFamily="18" charset="0"/>
              </a:rPr>
              <a:t>.</a:t>
            </a:r>
          </a:p>
          <a:p>
            <a:pPr>
              <a:defRPr/>
            </a:pPr>
            <a:r>
              <a:rPr lang="it-IT" sz="1400" dirty="0">
                <a:effectLst/>
                <a:latin typeface="Times New Roman" pitchFamily="18" charset="0"/>
              </a:rPr>
              <a:t>Eventuale vitamina A, vitamina C ed E, antiossidanti.</a:t>
            </a:r>
          </a:p>
          <a:p>
            <a:pPr>
              <a:defRPr/>
            </a:pPr>
            <a:r>
              <a:rPr lang="it-IT" sz="1400" dirty="0">
                <a:effectLst/>
                <a:latin typeface="Times New Roman" pitchFamily="18" charset="0"/>
              </a:rPr>
              <a:t>• In caso di bisogno, applicazione di protesi acustica e TRT.</a:t>
            </a:r>
          </a:p>
          <a:p>
            <a:pPr>
              <a:defRPr/>
            </a:pPr>
            <a:endParaRPr lang="it-IT" sz="1400" dirty="0">
              <a:effectLst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5AE3C3-E399-F845-BF71-BE65D8211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34299"/>
            <a:ext cx="7488832" cy="27019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3F4EF1-E41E-984F-93F9-82304F96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0688"/>
            <a:ext cx="8510588" cy="1325562"/>
          </a:xfrm>
        </p:spPr>
        <p:txBody>
          <a:bodyPr/>
          <a:lstStyle/>
          <a:p>
            <a:pPr>
              <a:defRPr/>
            </a:pPr>
            <a:br>
              <a:rPr lang="it-IT" sz="3600" dirty="0"/>
            </a:br>
            <a:r>
              <a:rPr lang="it-IT" sz="3600" cap="small" dirty="0">
                <a:latin typeface="Amphion" pitchFamily="2" charset="0"/>
              </a:rPr>
              <a:t>Otosclerosi</a:t>
            </a:r>
            <a:br>
              <a:rPr lang="it-IT" sz="3600" cap="small" dirty="0">
                <a:latin typeface="Amphion" pitchFamily="2" charset="0"/>
              </a:rPr>
            </a:br>
            <a:r>
              <a:rPr lang="it-IT" sz="1400" dirty="0">
                <a:latin typeface="Times New Roman" pitchFamily="18" charset="0"/>
              </a:rPr>
              <a:t>Distrofia ossea della capsula labirintica che porta spesso all’anchilosi della staffa.</a:t>
            </a:r>
            <a:br>
              <a:rPr lang="it-IT" sz="1400" dirty="0">
                <a:latin typeface="Times New Roman" pitchFamily="18" charset="0"/>
              </a:rPr>
            </a:br>
            <a:r>
              <a:rPr lang="it-IT" sz="1400" dirty="0">
                <a:latin typeface="Times New Roman" pitchFamily="18" charset="0"/>
              </a:rPr>
              <a:t>Esame clinico-anamnesi familiare positiva-esami audiologici –esami radiologici</a:t>
            </a:r>
            <a:br>
              <a:rPr lang="it-IT" sz="1400" dirty="0">
                <a:latin typeface="Times New Roman" pitchFamily="18" charset="0"/>
              </a:rPr>
            </a:br>
            <a:r>
              <a:rPr lang="it-IT" sz="1400" dirty="0">
                <a:latin typeface="Times New Roman" pitchFamily="18" charset="0"/>
              </a:rPr>
              <a:t>Audiometria: ipoacusia trasmissiva o mista.</a:t>
            </a:r>
            <a:br>
              <a:rPr lang="it-IT" sz="1400" dirty="0">
                <a:latin typeface="Times New Roman" pitchFamily="18" charset="0"/>
              </a:rPr>
            </a:br>
            <a:r>
              <a:rPr lang="it-IT" sz="1400" dirty="0">
                <a:latin typeface="Times New Roman" pitchFamily="18" charset="0"/>
              </a:rPr>
              <a:t>Impedenzometria: </a:t>
            </a:r>
            <a:r>
              <a:rPr lang="it-IT" sz="1400" dirty="0" err="1">
                <a:latin typeface="Times New Roman" pitchFamily="18" charset="0"/>
              </a:rPr>
              <a:t>timpanogramma</a:t>
            </a:r>
            <a:r>
              <a:rPr lang="it-IT" sz="1400" dirty="0">
                <a:latin typeface="Times New Roman" pitchFamily="18" charset="0"/>
              </a:rPr>
              <a:t> normale o </a:t>
            </a:r>
            <a:r>
              <a:rPr lang="it-IT" sz="1400" dirty="0" err="1">
                <a:latin typeface="Times New Roman" pitchFamily="18" charset="0"/>
              </a:rPr>
              <a:t>compliance</a:t>
            </a:r>
            <a:r>
              <a:rPr lang="it-IT" sz="1400" dirty="0">
                <a:latin typeface="Times New Roman" pitchFamily="18" charset="0"/>
              </a:rPr>
              <a:t> ridotta</a:t>
            </a:r>
            <a:br>
              <a:rPr lang="it-IT" sz="1400" dirty="0">
                <a:latin typeface="Times New Roman" pitchFamily="18" charset="0"/>
              </a:rPr>
            </a:br>
            <a:r>
              <a:rPr lang="it-IT" sz="1400" dirty="0">
                <a:latin typeface="Times New Roman" pitchFamily="18" charset="0"/>
              </a:rPr>
              <a:t>Riflesso stapediale : assente. Nelle forme iniziale effetto on-off.</a:t>
            </a:r>
            <a:br>
              <a:rPr lang="it-IT" sz="1400" dirty="0">
                <a:latin typeface="Times New Roman" pitchFamily="18" charset="0"/>
              </a:rPr>
            </a:br>
            <a:r>
              <a:rPr lang="it-IT" sz="1400" dirty="0">
                <a:solidFill>
                  <a:srgbClr val="FF0000"/>
                </a:solidFill>
                <a:latin typeface="Times New Roman" pitchFamily="18" charset="0"/>
              </a:rPr>
              <a:t>Acufene per lo più a tonalità grave o media</a:t>
            </a:r>
            <a:r>
              <a:rPr lang="it-IT" sz="12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br>
              <a:rPr lang="it-IT" sz="12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1200" dirty="0">
                <a:solidFill>
                  <a:srgbClr val="FF0000"/>
                </a:solidFill>
                <a:latin typeface="Times New Roman" pitchFamily="18" charset="0"/>
              </a:rPr>
              <a:t>Pz  G.L.. di anni 40 </a:t>
            </a:r>
            <a:br>
              <a:rPr lang="it-IT" sz="1200" dirty="0">
                <a:solidFill>
                  <a:srgbClr val="FF0000"/>
                </a:solidFill>
                <a:latin typeface="Times New Roman" pitchFamily="18" charset="0"/>
              </a:rPr>
            </a:br>
            <a:br>
              <a:rPr lang="it-IT" sz="1200" dirty="0">
                <a:solidFill>
                  <a:srgbClr val="FF0000"/>
                </a:solidFill>
                <a:latin typeface="Times New Roman" pitchFamily="18" charset="0"/>
              </a:rPr>
            </a:br>
            <a:br>
              <a:rPr lang="it-IT" sz="1200" dirty="0">
                <a:solidFill>
                  <a:srgbClr val="FF0000"/>
                </a:solidFill>
                <a:latin typeface="Times New Roman" pitchFamily="18" charset="0"/>
              </a:rPr>
            </a:br>
            <a:br>
              <a:rPr lang="it-IT" sz="1400" dirty="0">
                <a:latin typeface="Times New Roman" pitchFamily="18" charset="0"/>
              </a:rPr>
            </a:br>
            <a:br>
              <a:rPr lang="it-IT" sz="2000" dirty="0"/>
            </a:br>
            <a:endParaRPr lang="it-IT" sz="2000" dirty="0"/>
          </a:p>
        </p:txBody>
      </p:sp>
      <p:pic>
        <p:nvPicPr>
          <p:cNvPr id="46082" name="Segnaposto contenuto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55650" y="2379663"/>
            <a:ext cx="3175000" cy="2736850"/>
          </a:xfrm>
        </p:spPr>
      </p:pic>
      <p:pic>
        <p:nvPicPr>
          <p:cNvPr id="46083" name="Immagin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1013" y="2379663"/>
            <a:ext cx="420528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CasellaDiTesto 2"/>
          <p:cNvSpPr txBox="1">
            <a:spLocks noChangeArrowheads="1"/>
          </p:cNvSpPr>
          <p:nvPr/>
        </p:nvSpPr>
        <p:spPr bwMode="auto">
          <a:xfrm>
            <a:off x="301625" y="5287963"/>
            <a:ext cx="8231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altLang="it-IT" dirty="0">
                <a:latin typeface="Times New Roman" pitchFamily="18" charset="0"/>
              </a:rPr>
              <a:t>Chirurgica</a:t>
            </a:r>
          </a:p>
          <a:p>
            <a:r>
              <a:rPr lang="it-IT" altLang="it-IT" dirty="0">
                <a:latin typeface="Times New Roman" pitchFamily="18" charset="0"/>
              </a:rPr>
              <a:t>Terapia  farmacologica: fluoruro di sodio- </a:t>
            </a:r>
            <a:r>
              <a:rPr lang="it-IT" altLang="it-IT" dirty="0" err="1">
                <a:latin typeface="Times New Roman" pitchFamily="18" charset="0"/>
              </a:rPr>
              <a:t>difosfonati</a:t>
            </a:r>
            <a:endParaRPr lang="it-IT" altLang="it-IT" dirty="0">
              <a:latin typeface="Times New Roman" pitchFamily="18" charset="0"/>
            </a:endParaRPr>
          </a:p>
          <a:p>
            <a:r>
              <a:rPr lang="it-IT" altLang="it-IT" dirty="0">
                <a:latin typeface="Times New Roman" pitchFamily="18" charset="0"/>
              </a:rPr>
              <a:t>Terapia protesica</a:t>
            </a:r>
          </a:p>
          <a:p>
            <a:r>
              <a:rPr lang="it-IT" altLang="it-IT" dirty="0">
                <a:latin typeface="Times New Roman" pitchFamily="18" charset="0"/>
              </a:rPr>
              <a:t>In caso di bisogno TRT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C012DF-45DF-874A-B983-C18B94EDC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5" y="4768185"/>
            <a:ext cx="3908766" cy="3171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D831637-CB82-5044-BFDB-AF08CF65D7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9563" y="-128588"/>
            <a:ext cx="8510587" cy="1325563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 err="1">
                <a:latin typeface="Amphion" pitchFamily="2" charset="0"/>
              </a:rPr>
              <a:t>Managment</a:t>
            </a:r>
            <a:r>
              <a:rPr lang="it-IT" altLang="it-IT" dirty="0">
                <a:latin typeface="Amphion" pitchFamily="2" charset="0"/>
              </a:rPr>
              <a:t> diagnostico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0210149-CE0A-0A49-AAFB-11EC4789205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09563" y="908050"/>
            <a:ext cx="8540750" cy="1223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sz="2500" dirty="0">
                <a:solidFill>
                  <a:srgbClr val="FFC000"/>
                </a:solidFill>
                <a:latin typeface="Amphion" pitchFamily="2" charset="0"/>
                <a:cs typeface="Times New Roman" panose="02020603050405020304" pitchFamily="18" charset="0"/>
              </a:rPr>
              <a:t>Audiometria tonale e vocale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Esame </a:t>
            </a:r>
            <a:r>
              <a:rPr lang="it-IT" alt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impedenzometrico</a:t>
            </a:r>
            <a:endParaRPr lang="it-IT" altLang="it-IT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Acufenometria</a:t>
            </a: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(frequenza, intensità e </a:t>
            </a:r>
            <a:r>
              <a:rPr lang="it-IT" alt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mascherabilità</a:t>
            </a: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Potenziali Evocati Acustici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Elettrococleografia</a:t>
            </a:r>
            <a:r>
              <a:rPr lang="it-IT" alt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Indagini </a:t>
            </a:r>
            <a:r>
              <a:rPr lang="it-IT" alt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vestibolometriche</a:t>
            </a: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(stimolazione calorica, VEMPS)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Emissioni otoacustiche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psicologica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Esami ematochimici (profilo di rischio vascolare, dosaggio della vit.B12, dello zinco, del rame e del magnesio, ecc)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Ecodoppler TSA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Elettrococleografia</a:t>
            </a: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TC, RMN.</a:t>
            </a:r>
            <a:endParaRPr lang="it-IT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1800" dirty="0"/>
          </a:p>
          <a:p>
            <a:pPr eaLnBrk="1" hangingPunct="1">
              <a:lnSpc>
                <a:spcPct val="80000"/>
              </a:lnSpc>
              <a:defRPr/>
            </a:pPr>
            <a:endParaRPr lang="it-IT" altLang="it-IT" sz="18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953532C-772C-274F-AA50-4980DB2C9B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73050" y="260350"/>
            <a:ext cx="8510588" cy="1325563"/>
          </a:xfrm>
        </p:spPr>
        <p:txBody>
          <a:bodyPr/>
          <a:lstStyle/>
          <a:p>
            <a:pPr eaLnBrk="1" hangingPunct="1">
              <a:defRPr/>
            </a:pPr>
            <a:br>
              <a:rPr lang="it-IT" altLang="it-IT" sz="4000" dirty="0"/>
            </a:br>
            <a:r>
              <a:rPr lang="it-IT" altLang="it-IT" sz="4000" dirty="0">
                <a:latin typeface="Amphion" pitchFamily="2" charset="0"/>
              </a:rPr>
              <a:t>Acufeni.</a:t>
            </a:r>
            <a:br>
              <a:rPr lang="it-IT" altLang="it-IT" sz="4000" dirty="0">
                <a:latin typeface="Amphion" pitchFamily="2" charset="0"/>
              </a:rPr>
            </a:br>
            <a:r>
              <a:rPr lang="it-IT" altLang="it-IT" sz="4000" dirty="0">
                <a:latin typeface="Amphion" pitchFamily="2" charset="0"/>
              </a:rPr>
              <a:t>Terapia farmacologica</a:t>
            </a:r>
            <a:br>
              <a:rPr lang="it-IT" altLang="it-IT" sz="4000" dirty="0">
                <a:latin typeface="Amphion" pitchFamily="2" charset="0"/>
              </a:rPr>
            </a:br>
            <a:endParaRPr lang="it-IT" altLang="it-IT" sz="4000" dirty="0">
              <a:latin typeface="Amphion" pitchFamily="2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A241C83-C6F3-A542-B16D-DB6095DB1E0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1701800"/>
            <a:ext cx="8540750" cy="50403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Vasoattivi:</a:t>
            </a:r>
            <a:r>
              <a:rPr lang="it-IT" altLang="it-IT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Calcio Antagonisti (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nimodipina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flunarizina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Ginko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biloba, Simpaticolitici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it-IT" altLang="it-IT" sz="200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Istamino-modulatori</a:t>
            </a: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altLang="it-IT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Betaistina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Terfenadina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Mecilizina</a:t>
            </a:r>
            <a:endParaRPr lang="it-IT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it-IT" alt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Anestetici locali:</a:t>
            </a:r>
            <a:r>
              <a:rPr lang="it-IT" altLang="it-IT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Lidocaina,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Tocainide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Flecainide</a:t>
            </a:r>
            <a:endParaRPr lang="it-IT" alt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it-IT" alt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it-IT" altLang="it-IT" sz="2000" dirty="0" err="1">
                <a:solidFill>
                  <a:schemeClr val="hlink"/>
                </a:solidFill>
                <a:latin typeface="Wingdings" pitchFamily="2" charset="2"/>
                <a:cs typeface="Times New Roman" panose="02020603050405020304" pitchFamily="18" charset="0"/>
              </a:rPr>
              <a:t>Ø</a:t>
            </a:r>
            <a:r>
              <a:rPr lang="it-IT" altLang="it-IT" sz="2000" dirty="0">
                <a:solidFill>
                  <a:schemeClr val="hlink"/>
                </a:solidFill>
                <a:latin typeface="Wingdings" pitchFamily="2" charset="2"/>
                <a:cs typeface="Times New Roman" panose="02020603050405020304" pitchFamily="18" charset="0"/>
              </a:rPr>
              <a:t>	</a:t>
            </a: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Farmaci attivi sul SNC:</a:t>
            </a:r>
            <a:r>
              <a:rPr lang="it-IT" altLang="it-IT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Anticonvulsivanti (CBZ), BDZ, Antidepressivi Triciclici, GABA agonisti, GLUT-antagonisti (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Glutamic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Diethylester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GDEE)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it-IT" altLang="it-IT" sz="800" dirty="0">
              <a:solidFill>
                <a:schemeClr val="hlink"/>
              </a:solidFill>
              <a:latin typeface="Wingdings" pitchFamily="2" charset="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it-IT" altLang="it-IT" sz="2000" dirty="0">
                <a:solidFill>
                  <a:schemeClr val="hlink"/>
                </a:solidFill>
                <a:latin typeface="Wingdings" pitchFamily="2" charset="2"/>
                <a:cs typeface="Times New Roman" panose="02020603050405020304" pitchFamily="18" charset="0"/>
              </a:rPr>
              <a:t>Ø	</a:t>
            </a: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Corticosteroidi trans-timpanici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it-IT" altLang="it-IT" sz="800" dirty="0">
              <a:solidFill>
                <a:schemeClr val="hlink"/>
              </a:solidFill>
              <a:latin typeface="Wingdings" pitchFamily="2" charset="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Diuretici osmotici:</a:t>
            </a:r>
            <a:r>
              <a:rPr lang="it-IT" altLang="it-IT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mannitolo, glicerolo 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it-IT" alt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r>
              <a:rPr lang="it-IT" altLang="it-IT" sz="2000" dirty="0" err="1">
                <a:solidFill>
                  <a:schemeClr val="hlink"/>
                </a:solidFill>
                <a:latin typeface="Wingdings" pitchFamily="2" charset="2"/>
                <a:cs typeface="Times New Roman" panose="02020603050405020304" pitchFamily="18" charset="0"/>
              </a:rPr>
              <a:t>Ø</a:t>
            </a:r>
            <a:r>
              <a:rPr lang="it-IT" altLang="it-IT" sz="2000" dirty="0">
                <a:solidFill>
                  <a:schemeClr val="hlink"/>
                </a:solidFill>
                <a:latin typeface="Wingdings" pitchFamily="2" charset="2"/>
                <a:cs typeface="Times New Roman" panose="02020603050405020304" pitchFamily="18" charset="0"/>
              </a:rPr>
              <a:t>	</a:t>
            </a:r>
            <a:r>
              <a:rPr lang="it-IT" altLang="it-IT" sz="20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Altre: 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GE-132, Zn, Mg,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B12,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Misoprostolo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Pentossifilina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melatonina, antiossidanti e anti radicali liberi, </a:t>
            </a:r>
            <a:r>
              <a:rPr lang="it-IT" alt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Glutatione</a:t>
            </a:r>
            <a:r>
              <a:rPr lang="it-IT" alt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(GSH) 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  <a:defRPr/>
            </a:pPr>
            <a:endParaRPr lang="it-IT" altLang="it-IT" sz="2000" dirty="0"/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000" dirty="0"/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085458-907E-5F40-A3DD-80784A07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0"/>
            <a:ext cx="2195736" cy="165105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egnaposto contenuto 14" descr="foto-acufene.jpg"/>
          <p:cNvPicPr>
            <a:picLocks noChangeAspect="1"/>
          </p:cNvPicPr>
          <p:nvPr/>
        </p:nvPicPr>
        <p:blipFill>
          <a:blip r:embed="rId2"/>
          <a:srcRect t="27373" b="11357"/>
          <a:stretch>
            <a:fillRect/>
          </a:stretch>
        </p:blipFill>
        <p:spPr bwMode="auto">
          <a:xfrm>
            <a:off x="0" y="2968625"/>
            <a:ext cx="1320800" cy="1152525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0C443A-DC6A-0245-B556-65215FC605F3}"/>
              </a:ext>
            </a:extLst>
          </p:cNvPr>
          <p:cNvSpPr txBox="1"/>
          <p:nvPr/>
        </p:nvSpPr>
        <p:spPr>
          <a:xfrm>
            <a:off x="1187624" y="260648"/>
            <a:ext cx="7145337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700" dirty="0">
                <a:ln w="0"/>
                <a:solidFill>
                  <a:schemeClr val="tx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mphion" pitchFamily="2" charset="0"/>
                <a:cs typeface="Arial" panose="020B0604020202020204" pitchFamily="34" charset="0"/>
              </a:rPr>
              <a:t>TINNITUS RETRAINING THERAPY</a:t>
            </a:r>
          </a:p>
        </p:txBody>
      </p:sp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09240947-EF73-5949-834D-D220B60D3B77}"/>
              </a:ext>
            </a:extLst>
          </p:cNvPr>
          <p:cNvSpPr/>
          <p:nvPr/>
        </p:nvSpPr>
        <p:spPr>
          <a:xfrm>
            <a:off x="1911350" y="3138488"/>
            <a:ext cx="6249988" cy="1082675"/>
          </a:xfrm>
          <a:prstGeom prst="roundRect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it-IT" sz="825" dirty="0"/>
          </a:p>
          <a:p>
            <a:pPr algn="ctr">
              <a:defRPr/>
            </a:pPr>
            <a:r>
              <a:rPr lang="it-IT" sz="1000" dirty="0">
                <a:latin typeface="Times New Roman" pitchFamily="18" charset="0"/>
              </a:rPr>
              <a:t>DEMISTIFICAZIONE DELL’ACUFENE </a:t>
            </a:r>
          </a:p>
          <a:p>
            <a:pPr>
              <a:defRPr/>
            </a:pPr>
            <a:r>
              <a:rPr lang="it-IT" sz="1000" b="1" dirty="0">
                <a:latin typeface="Times New Roman" pitchFamily="18" charset="0"/>
              </a:rPr>
              <a:t>Cosa</a:t>
            </a:r>
            <a:r>
              <a:rPr lang="it-IT" sz="1000" dirty="0">
                <a:latin typeface="Times New Roman" pitchFamily="18" charset="0"/>
              </a:rPr>
              <a:t>:   </a:t>
            </a:r>
            <a:r>
              <a:rPr lang="it-IT" sz="1000" i="1" dirty="0">
                <a:latin typeface="Times New Roman" pitchFamily="18" charset="0"/>
              </a:rPr>
              <a:t>Interventi mirati di </a:t>
            </a:r>
            <a:r>
              <a:rPr lang="it-IT" sz="1000" i="1" dirty="0" err="1">
                <a:latin typeface="Times New Roman" pitchFamily="18" charset="0"/>
              </a:rPr>
              <a:t>counseling</a:t>
            </a:r>
            <a:r>
              <a:rPr lang="it-IT" sz="1000" i="1" dirty="0">
                <a:latin typeface="Times New Roman" pitchFamily="18" charset="0"/>
              </a:rPr>
              <a:t> che determinano l’assunzione di atteggiamenti cognitivo    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             comportamentali finalizzati all’instaurarsi di meccanismi di difesa dinnanzi al sintomo acufene</a:t>
            </a:r>
          </a:p>
          <a:p>
            <a:pPr>
              <a:defRPr/>
            </a:pPr>
            <a:r>
              <a:rPr lang="it-IT" sz="1000" b="1" dirty="0">
                <a:latin typeface="Times New Roman" pitchFamily="18" charset="0"/>
              </a:rPr>
              <a:t>Come: </a:t>
            </a:r>
            <a:r>
              <a:rPr lang="it-IT" sz="1000" i="1" dirty="0">
                <a:latin typeface="Times New Roman" pitchFamily="18" charset="0"/>
              </a:rPr>
              <a:t>Questionari e test di verifica (es. THI) che permettono di </a:t>
            </a:r>
            <a:r>
              <a:rPr lang="it-IT" sz="1000" i="1" dirty="0" err="1">
                <a:latin typeface="Times New Roman" pitchFamily="18" charset="0"/>
              </a:rPr>
              <a:t>monitorarre</a:t>
            </a:r>
            <a:r>
              <a:rPr lang="it-IT" sz="1000" i="1" dirty="0">
                <a:latin typeface="Times New Roman" pitchFamily="18" charset="0"/>
              </a:rPr>
              <a:t> l’evoluzione nel corso   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             della terapia del «rapporto»  acufene –paziente che da conflittuale deve trasformarsi in familiare</a:t>
            </a:r>
          </a:p>
          <a:p>
            <a:pPr>
              <a:defRPr/>
            </a:pPr>
            <a:endParaRPr lang="it-IT" sz="788" i="1" dirty="0"/>
          </a:p>
        </p:txBody>
      </p:sp>
      <p:sp>
        <p:nvSpPr>
          <p:cNvPr id="26" name="Rettangolo arrotondato 25">
            <a:extLst>
              <a:ext uri="{FF2B5EF4-FFF2-40B4-BE49-F238E27FC236}">
                <a16:creationId xmlns:a16="http://schemas.microsoft.com/office/drawing/2014/main" id="{40934417-0BBA-4144-9691-1F8025ED7CAA}"/>
              </a:ext>
            </a:extLst>
          </p:cNvPr>
          <p:cNvSpPr/>
          <p:nvPr/>
        </p:nvSpPr>
        <p:spPr>
          <a:xfrm>
            <a:off x="1320800" y="1216025"/>
            <a:ext cx="7777163" cy="1790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it-IT" sz="105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it-IT" sz="1200" dirty="0">
                <a:solidFill>
                  <a:schemeClr val="bg1"/>
                </a:solidFill>
                <a:latin typeface="Times New Roman" pitchFamily="18" charset="0"/>
              </a:rPr>
              <a:t>ARRICCHIMENTO SONORO</a:t>
            </a:r>
          </a:p>
          <a:p>
            <a:pPr>
              <a:defRPr/>
            </a:pPr>
            <a:r>
              <a:rPr lang="it-IT" sz="1200" b="1" dirty="0">
                <a:solidFill>
                  <a:schemeClr val="bg1"/>
                </a:solidFill>
                <a:latin typeface="Times New Roman" pitchFamily="18" charset="0"/>
              </a:rPr>
              <a:t>Cosa</a:t>
            </a:r>
            <a:r>
              <a:rPr lang="it-IT" sz="1200" dirty="0">
                <a:solidFill>
                  <a:schemeClr val="bg1"/>
                </a:solidFill>
                <a:latin typeface="Times New Roman" pitchFamily="18" charset="0"/>
              </a:rPr>
              <a:t>:   </a:t>
            </a: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Amplificazione acustica tradizionale-rumore bianco a banda larga-melodie miorilassanti</a:t>
            </a:r>
          </a:p>
          <a:p>
            <a:pPr>
              <a:defRPr/>
            </a:pPr>
            <a:r>
              <a:rPr lang="it-IT" sz="1200" b="1" dirty="0">
                <a:solidFill>
                  <a:schemeClr val="bg1"/>
                </a:solidFill>
                <a:latin typeface="Times New Roman" pitchFamily="18" charset="0"/>
              </a:rPr>
              <a:t>Come: </a:t>
            </a: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E’ corretto somministrare il segnale scelto ad un livello d’intensità definito mixing-</a:t>
            </a:r>
            <a:r>
              <a:rPr lang="it-IT" sz="1200" i="1" dirty="0" err="1">
                <a:solidFill>
                  <a:schemeClr val="bg1"/>
                </a:solidFill>
                <a:latin typeface="Times New Roman" pitchFamily="18" charset="0"/>
              </a:rPr>
              <a:t>point</a:t>
            </a: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 al quale il  </a:t>
            </a:r>
          </a:p>
          <a:p>
            <a:pPr>
              <a:defRPr/>
            </a:pP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            paziente riesce a sentire tanto l’intervento del generatore di suono quanto il proprio </a:t>
            </a:r>
            <a:r>
              <a:rPr lang="it-IT" sz="1200" i="1" dirty="0" err="1">
                <a:solidFill>
                  <a:schemeClr val="bg1"/>
                </a:solidFill>
                <a:latin typeface="Times New Roman" pitchFamily="18" charset="0"/>
              </a:rPr>
              <a:t>tinnitus</a:t>
            </a: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>
              <a:defRPr/>
            </a:pP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            Lo scopo è quello di agire sui centri nervosi autonomi (sistema limbico e sistema neurovegetativo)</a:t>
            </a:r>
          </a:p>
          <a:p>
            <a:pPr>
              <a:defRPr/>
            </a:pPr>
            <a:r>
              <a:rPr lang="it-IT" sz="1200" i="1" dirty="0">
                <a:solidFill>
                  <a:schemeClr val="bg1"/>
                </a:solidFill>
                <a:latin typeface="Times New Roman" pitchFamily="18" charset="0"/>
              </a:rPr>
              <a:t>            al fine di enfatizzare meno possibile il proprio acufene.</a:t>
            </a:r>
          </a:p>
          <a:p>
            <a:pPr>
              <a:defRPr/>
            </a:pPr>
            <a:endParaRPr lang="it-IT" sz="900" i="1" dirty="0">
              <a:solidFill>
                <a:schemeClr val="bg1"/>
              </a:solidFill>
            </a:endParaRPr>
          </a:p>
        </p:txBody>
      </p:sp>
      <p:sp>
        <p:nvSpPr>
          <p:cNvPr id="28" name="Rettangolo arrotondato 27">
            <a:extLst>
              <a:ext uri="{FF2B5EF4-FFF2-40B4-BE49-F238E27FC236}">
                <a16:creationId xmlns:a16="http://schemas.microsoft.com/office/drawing/2014/main" id="{48EC5E37-8001-D44A-B674-96D187B06507}"/>
              </a:ext>
            </a:extLst>
          </p:cNvPr>
          <p:cNvSpPr/>
          <p:nvPr/>
        </p:nvSpPr>
        <p:spPr>
          <a:xfrm>
            <a:off x="725488" y="4252913"/>
            <a:ext cx="7561262" cy="6731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t-IT" sz="1000" dirty="0">
                <a:latin typeface="Times New Roman" pitchFamily="18" charset="0"/>
              </a:rPr>
              <a:t>TEMPI DELLA TERAPIA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5/6 sedute multidisciplinari distribuite in 6 mesi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I tempi della terapia ed il numero delle sedute possono essere modificati ma….senza esagerare!</a:t>
            </a:r>
          </a:p>
        </p:txBody>
      </p:sp>
      <p:sp>
        <p:nvSpPr>
          <p:cNvPr id="29" name="Rettangolo arrotondato 28">
            <a:extLst>
              <a:ext uri="{FF2B5EF4-FFF2-40B4-BE49-F238E27FC236}">
                <a16:creationId xmlns:a16="http://schemas.microsoft.com/office/drawing/2014/main" id="{D5D05E5A-FD45-0343-9B0B-679E0BB28C10}"/>
              </a:ext>
            </a:extLst>
          </p:cNvPr>
          <p:cNvSpPr/>
          <p:nvPr/>
        </p:nvSpPr>
        <p:spPr>
          <a:xfrm>
            <a:off x="2544763" y="5073650"/>
            <a:ext cx="5046662" cy="80168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t-IT" sz="1000" dirty="0">
                <a:latin typeface="Times New Roman" pitchFamily="18" charset="0"/>
              </a:rPr>
              <a:t>APPROCCIO MULTIDISCIPLINARE ED APPLICATIVO</a:t>
            </a:r>
          </a:p>
          <a:p>
            <a:pPr>
              <a:defRPr/>
            </a:pPr>
            <a:r>
              <a:rPr lang="it-IT" sz="1000" b="1" dirty="0">
                <a:latin typeface="Times New Roman" pitchFamily="18" charset="0"/>
              </a:rPr>
              <a:t>EQUIPE:               </a:t>
            </a:r>
            <a:r>
              <a:rPr lang="it-IT" sz="1000" i="1" dirty="0">
                <a:latin typeface="Times New Roman" pitchFamily="18" charset="0"/>
              </a:rPr>
              <a:t>Otoiatra/Audioprotesista/</a:t>
            </a:r>
            <a:r>
              <a:rPr lang="it-IT" sz="1000" i="1" dirty="0" err="1">
                <a:latin typeface="Times New Roman" pitchFamily="18" charset="0"/>
              </a:rPr>
              <a:t>Counselor</a:t>
            </a:r>
            <a:endParaRPr lang="it-IT" sz="1000" i="1" dirty="0">
              <a:latin typeface="Times New Roman" pitchFamily="18" charset="0"/>
            </a:endParaRPr>
          </a:p>
          <a:p>
            <a:pPr>
              <a:defRPr/>
            </a:pPr>
            <a:r>
              <a:rPr lang="it-IT" sz="1000" b="1" dirty="0">
                <a:latin typeface="Times New Roman" pitchFamily="18" charset="0"/>
              </a:rPr>
              <a:t>APPLICAZIONE : </a:t>
            </a:r>
            <a:r>
              <a:rPr lang="it-IT" sz="1000" i="1" dirty="0">
                <a:latin typeface="Times New Roman" pitchFamily="18" charset="0"/>
              </a:rPr>
              <a:t>La TRT presuppone un applicazione sempre binaurale, anche nei casi di acufene monolaterale.</a:t>
            </a:r>
            <a:r>
              <a:rPr lang="it-IT" sz="1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30" name="Rettangolo arrotondato 29">
            <a:extLst>
              <a:ext uri="{FF2B5EF4-FFF2-40B4-BE49-F238E27FC236}">
                <a16:creationId xmlns:a16="http://schemas.microsoft.com/office/drawing/2014/main" id="{EE2DB5F9-EF67-E740-92A6-609DD2BE33D3}"/>
              </a:ext>
            </a:extLst>
          </p:cNvPr>
          <p:cNvSpPr/>
          <p:nvPr/>
        </p:nvSpPr>
        <p:spPr>
          <a:xfrm>
            <a:off x="1187450" y="5938838"/>
            <a:ext cx="4951413" cy="809625"/>
          </a:xfrm>
          <a:prstGeom prst="roundRect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it-IT" sz="825" dirty="0"/>
              <a:t>   </a:t>
            </a:r>
          </a:p>
          <a:p>
            <a:pPr algn="ctr">
              <a:defRPr/>
            </a:pPr>
            <a:endParaRPr lang="it-IT" sz="1000" dirty="0"/>
          </a:p>
          <a:p>
            <a:pPr algn="ctr">
              <a:defRPr/>
            </a:pPr>
            <a:r>
              <a:rPr lang="it-IT" sz="1000" dirty="0">
                <a:latin typeface="Times New Roman" pitchFamily="18" charset="0"/>
              </a:rPr>
              <a:t>PROPEDEUTICITA’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 </a:t>
            </a:r>
            <a:r>
              <a:rPr lang="it-IT" sz="1000" b="1" dirty="0">
                <a:latin typeface="Times New Roman" pitchFamily="18" charset="0"/>
              </a:rPr>
              <a:t>Inquadramento preciso delle caratteristiche del </a:t>
            </a:r>
            <a:r>
              <a:rPr lang="it-IT" sz="1000" b="1" dirty="0" err="1">
                <a:latin typeface="Times New Roman" pitchFamily="18" charset="0"/>
              </a:rPr>
              <a:t>Tinnitus</a:t>
            </a:r>
            <a:r>
              <a:rPr lang="it-IT" sz="1000" b="1" dirty="0">
                <a:latin typeface="Times New Roman" pitchFamily="18" charset="0"/>
              </a:rPr>
              <a:t>: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 Intensità,frequenza,morfologia,pitch,loudness,mascherabilità,impact </a:t>
            </a:r>
            <a:r>
              <a:rPr lang="it-IT" sz="1000" i="1" dirty="0" err="1">
                <a:latin typeface="Times New Roman" pitchFamily="18" charset="0"/>
              </a:rPr>
              <a:t>factor</a:t>
            </a:r>
            <a:r>
              <a:rPr lang="it-IT" sz="1000" i="1" dirty="0">
                <a:latin typeface="Times New Roman" pitchFamily="18" charset="0"/>
              </a:rPr>
              <a:t>.</a:t>
            </a:r>
          </a:p>
          <a:p>
            <a:pPr>
              <a:defRPr/>
            </a:pPr>
            <a:r>
              <a:rPr lang="it-IT" sz="1000" b="1" dirty="0">
                <a:latin typeface="Times New Roman" pitchFamily="18" charset="0"/>
              </a:rPr>
              <a:t> Scelta precisa del dispositivo da utilizzare:</a:t>
            </a:r>
          </a:p>
          <a:p>
            <a:pPr>
              <a:defRPr/>
            </a:pPr>
            <a:r>
              <a:rPr lang="it-IT" sz="1000" i="1" dirty="0">
                <a:latin typeface="Times New Roman" pitchFamily="18" charset="0"/>
              </a:rPr>
              <a:t> Caratteristiche elettroacustiche, protesi acustica tradizionale, sistema combinato</a:t>
            </a:r>
            <a:r>
              <a:rPr lang="it-IT" sz="788" i="1" dirty="0">
                <a:latin typeface="Times New Roman" pitchFamily="18" charset="0"/>
              </a:rPr>
              <a:t>.</a:t>
            </a:r>
          </a:p>
          <a:p>
            <a:pPr>
              <a:defRPr/>
            </a:pPr>
            <a:endParaRPr lang="it-IT" sz="788" b="1" dirty="0"/>
          </a:p>
          <a:p>
            <a:pPr>
              <a:defRPr/>
            </a:pPr>
            <a:endParaRPr lang="it-IT" sz="788" i="1" dirty="0"/>
          </a:p>
        </p:txBody>
      </p:sp>
      <p:pic>
        <p:nvPicPr>
          <p:cNvPr id="50184" name="Picture 10" descr="Madrid60-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49124">
            <a:off x="7505700" y="5180013"/>
            <a:ext cx="1331913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E968E2F-2277-0B4D-913F-F93AD8862E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>
                <a:latin typeface="Amphion" pitchFamily="2" charset="0"/>
              </a:rPr>
              <a:t>Conclusioni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9A05882-27BC-B04D-9C79-580A30530FE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268413"/>
            <a:ext cx="8540750" cy="4422775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Oggi abbiamo un atteggiamento più costruttivo rispetto al passato.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comprensione e la pazienza del medico insieme alla motivazione del soggetto ad essere curato  rappresentano elementi “terapeutici” primari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attento trattamento riabilitativo, associato ad un terapia farmacologica non “aggressiva” può migliorare la qualità di vita nell’80% dei soggetti in attesa di future acquisizioni patogenetiche per la  definizione/realizzazione di nuove strategie terapeutiche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800" dirty="0"/>
          </a:p>
        </p:txBody>
      </p:sp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9B13258-D92D-DA4F-B4FC-85EDC90BECEA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E81CBCA-B8F0-8D46-AF0D-71C6618E9C1F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52227" name="Picture 4" descr="botticelli_venus_mars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891" y="188640"/>
            <a:ext cx="896461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Rectangle 8">
            <a:extLst>
              <a:ext uri="{FF2B5EF4-FFF2-40B4-BE49-F238E27FC236}">
                <a16:creationId xmlns:a16="http://schemas.microsoft.com/office/drawing/2014/main" id="{26C3B6EC-3742-474A-BB54-547BC70D1F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95288" y="188913"/>
            <a:ext cx="8510587" cy="1325562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latin typeface="Amphion" pitchFamily="2" charset="0"/>
              </a:rPr>
              <a:t>Definizione</a:t>
            </a:r>
          </a:p>
        </p:txBody>
      </p:sp>
      <p:sp>
        <p:nvSpPr>
          <p:cNvPr id="55305" name="Rectangle 9">
            <a:extLst>
              <a:ext uri="{FF2B5EF4-FFF2-40B4-BE49-F238E27FC236}">
                <a16:creationId xmlns:a16="http://schemas.microsoft.com/office/drawing/2014/main" id="{16D54337-9B03-4C4A-B725-C2D1E4C5833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773238"/>
            <a:ext cx="8540750" cy="4422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it-IT" altLang="it-IT" sz="2800" b="1" dirty="0">
                <a:latin typeface="Times New Roman" pitchFamily="18" charset="0"/>
              </a:rPr>
              <a:t>Con  il termine </a:t>
            </a:r>
            <a:r>
              <a:rPr lang="it-IT" altLang="it-IT" sz="2800" b="1" dirty="0" err="1">
                <a:latin typeface="Times New Roman" pitchFamily="18" charset="0"/>
              </a:rPr>
              <a:t>acufene</a:t>
            </a:r>
            <a:r>
              <a:rPr lang="it-IT" altLang="it-IT" sz="2800" b="1" dirty="0">
                <a:latin typeface="Times New Roman" pitchFamily="18" charset="0"/>
              </a:rPr>
              <a:t> o </a:t>
            </a:r>
            <a:r>
              <a:rPr lang="it-IT" altLang="it-IT" sz="2800" b="1" i="1" dirty="0" err="1">
                <a:latin typeface="Times New Roman" pitchFamily="18" charset="0"/>
              </a:rPr>
              <a:t>tinnitus</a:t>
            </a:r>
            <a:r>
              <a:rPr lang="it-IT" altLang="it-IT" sz="2800" b="1" dirty="0">
                <a:latin typeface="Times New Roman" pitchFamily="18" charset="0"/>
              </a:rPr>
              <a:t> definiamo la percezione di rumore in assenza di qualunque sorgente sonora esterna al nostro organismo.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800" dirty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sz="2800" dirty="0">
                <a:latin typeface="Times New Roman" pitchFamily="18" charset="0"/>
              </a:rPr>
              <a:t>Possono essere mono o bilaterali, continui o intermittenti.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800" dirty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sz="2800" dirty="0">
                <a:latin typeface="Times New Roman" pitchFamily="18" charset="0"/>
              </a:rPr>
              <a:t>Gli </a:t>
            </a:r>
            <a:r>
              <a:rPr lang="it-IT" altLang="it-IT" sz="2800" dirty="0" err="1">
                <a:latin typeface="Times New Roman" pitchFamily="18" charset="0"/>
              </a:rPr>
              <a:t>acufeni</a:t>
            </a:r>
            <a:r>
              <a:rPr lang="it-IT" altLang="it-IT" sz="2800" dirty="0">
                <a:latin typeface="Times New Roman" pitchFamily="18" charset="0"/>
              </a:rPr>
              <a:t> possono essere percepiti come fischi, sibili, ronzii, fruscii, soffi, pulsazioni o come rumore non ben definito.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1" descr="munch-url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70A8A74-384E-5844-849D-F5917A3CB9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cap="small" dirty="0">
                <a:latin typeface="Amphion" pitchFamily="2" charset="0"/>
              </a:rPr>
              <a:t>Classificazione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5843280-E0DF-6C43-B4F7-197AF96A7CB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341438"/>
            <a:ext cx="8540750" cy="4422775"/>
          </a:xfrm>
        </p:spPr>
        <p:txBody>
          <a:bodyPr/>
          <a:lstStyle/>
          <a:p>
            <a:pPr marL="4763" indent="14288" eaLnBrk="1" hangingPunct="1">
              <a:lnSpc>
                <a:spcPct val="80000"/>
              </a:lnSpc>
              <a:buNone/>
              <a:defRPr/>
            </a:pPr>
            <a:r>
              <a:rPr lang="it-IT" altLang="it-IT" sz="2400" dirty="0">
                <a:latin typeface="Times New Roman" pitchFamily="18" charset="0"/>
              </a:rPr>
              <a:t>Una classificazione clinicamente utile distingue l’acufene in </a:t>
            </a:r>
            <a:r>
              <a:rPr lang="it-IT" altLang="it-IT" sz="2400" dirty="0">
                <a:solidFill>
                  <a:schemeClr val="folHlink"/>
                </a:solidFill>
                <a:latin typeface="Times New Roman" pitchFamily="18" charset="0"/>
              </a:rPr>
              <a:t>soggettivo </a:t>
            </a:r>
            <a:r>
              <a:rPr lang="it-IT" altLang="it-IT" sz="2400" dirty="0">
                <a:latin typeface="Times New Roman" pitchFamily="18" charset="0"/>
              </a:rPr>
              <a:t>ed </a:t>
            </a:r>
            <a:r>
              <a:rPr lang="it-IT" altLang="it-IT" sz="2400" dirty="0">
                <a:solidFill>
                  <a:schemeClr val="accent2"/>
                </a:solidFill>
                <a:latin typeface="Times New Roman" pitchFamily="18" charset="0"/>
              </a:rPr>
              <a:t>oggettivo</a:t>
            </a:r>
            <a:r>
              <a:rPr lang="it-IT" altLang="it-IT" sz="2400" dirty="0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400" dirty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400" dirty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it-IT" altLang="it-IT" sz="2400" dirty="0">
                <a:latin typeface="Times New Roman" pitchFamily="18" charset="0"/>
                <a:cs typeface="Times New Roman" panose="02020603050405020304" pitchFamily="18" charset="0"/>
              </a:rPr>
              <a:t>     Acuto: persistenza da tre mesi.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it-IT" altLang="it-IT" sz="2400" dirty="0">
                <a:latin typeface="Times New Roman" pitchFamily="18" charset="0"/>
                <a:cs typeface="Times New Roman" panose="02020603050405020304" pitchFamily="18" charset="0"/>
              </a:rPr>
              <a:t>     Subacuto: persistenza fino a sei mesi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it-IT" altLang="it-IT" sz="2400" dirty="0">
                <a:latin typeface="Times New Roman" pitchFamily="18" charset="0"/>
                <a:cs typeface="Times New Roman" panose="02020603050405020304" pitchFamily="18" charset="0"/>
              </a:rPr>
              <a:t>     Cronico: persistenza da più di sei mesi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4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altLang="it-IT" sz="2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Acufeni </a:t>
            </a:r>
            <a:r>
              <a:rPr lang="it-IT" altLang="it-IT" sz="24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audiogeni</a:t>
            </a:r>
            <a:r>
              <a:rPr lang="it-IT" altLang="it-IT" sz="24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latin typeface="Times New Roman" pitchFamily="18" charset="0"/>
                <a:cs typeface="Times New Roman" panose="02020603050405020304" pitchFamily="18" charset="0"/>
              </a:rPr>
              <a:t>ad insorgenza da un danno o una disfunzione dell'apparato uditivo.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4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altLang="it-IT" sz="24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Acufeni non </a:t>
            </a:r>
            <a:r>
              <a:rPr lang="it-IT" altLang="it-IT" sz="2400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audiogeni</a:t>
            </a:r>
            <a:r>
              <a:rPr lang="it-IT" altLang="it-IT" sz="24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400" dirty="0">
                <a:latin typeface="Times New Roman" pitchFamily="18" charset="0"/>
                <a:cs typeface="Times New Roman" panose="02020603050405020304" pitchFamily="18" charset="0"/>
              </a:rPr>
              <a:t>che originano da patologie e disfunzioni situate al di fuori dell'apparato uditivo</a:t>
            </a:r>
            <a:r>
              <a:rPr lang="it-IT" altLang="it-IT" sz="2400" dirty="0">
                <a:latin typeface="Times New Roman" pitchFamily="18" charset="0"/>
              </a:rPr>
              <a:t>.</a:t>
            </a: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altLang="it-IT" sz="2400" dirty="0"/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sz="2800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sz="2800" dirty="0"/>
          </a:p>
          <a:p>
            <a:pPr eaLnBrk="1" hangingPunct="1">
              <a:lnSpc>
                <a:spcPct val="80000"/>
              </a:lnSpc>
              <a:defRPr/>
            </a:pPr>
            <a:endParaRPr lang="it-IT" altLang="it-IT" sz="2800" dirty="0"/>
          </a:p>
        </p:txBody>
      </p:sp>
    </p:spTree>
  </p:cSld>
  <p:clrMapOvr>
    <a:masterClrMapping/>
  </p:clrMapOvr>
  <p:transition>
    <p:pull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sellaDiTesto 1">
            <a:extLst>
              <a:ext uri="{FF2B5EF4-FFF2-40B4-BE49-F238E27FC236}">
                <a16:creationId xmlns:a16="http://schemas.microsoft.com/office/drawing/2014/main" id="{919099BB-FBAE-3D48-9477-8611BF27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908050"/>
            <a:ext cx="8639175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altLang="it-IT" dirty="0"/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Infettive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 otite esterna (acuta, cronica,micotica,necrotizzante), versamento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endotimpanico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(purulento, mucoso, sieroso, ematico).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Neoplastiche benigne e maligne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 neoplasie del CUE e della cassa, osteoma, esostosi del CUE,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colesteatoma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tumore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glomico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neurinoma del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e dell’VIII,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meningioma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tumori cerebrali.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Traumatiche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 (perforazione della MT, disgiunzione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ossiculare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Internistiche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 (anemia, ipertiroidismo,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iperlipidemia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deficit di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Fe,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B12).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Neurologiche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mioclono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palatale, spasmo del muscolo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stapedio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 e del m. tensore del timpano, sclerosi multipla, ipertensione endocranica benigna, sclerosi multipla).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Vascolari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(malformazioni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artero-venose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aneurismi, ipertensione arteriosa, arteriosclerosi).</a:t>
            </a:r>
          </a:p>
          <a:p>
            <a:pPr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Farmaci ototossici- cervicale - disfunzione dell’ATM</a:t>
            </a:r>
          </a:p>
          <a:p>
            <a:pPr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Cause </a:t>
            </a:r>
            <a:r>
              <a:rPr lang="it-IT" altLang="it-IT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otologiche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it-IT" altLang="it-IT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(sindrome di </a:t>
            </a:r>
            <a:r>
              <a:rPr lang="it-IT" altLang="it-IT" dirty="0" err="1">
                <a:latin typeface="Times New Roman" pitchFamily="18" charset="0"/>
                <a:cs typeface="Times New Roman" pitchFamily="18" charset="0"/>
              </a:rPr>
              <a:t>Meniere</a:t>
            </a:r>
            <a:r>
              <a:rPr lang="it-IT" altLang="it-IT" dirty="0">
                <a:latin typeface="Times New Roman" pitchFamily="18" charset="0"/>
                <a:cs typeface="Times New Roman" pitchFamily="18" charset="0"/>
              </a:rPr>
              <a:t>, otosclerosi,  esposizione al rumore, presbiacusia, ipoacusia improvvisa, tuba beante, ipoacusia neurosensoriale).</a:t>
            </a:r>
          </a:p>
          <a:p>
            <a:pPr>
              <a:defRPr/>
            </a:pPr>
            <a:endParaRPr lang="it-IT" alt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CasellaDiTesto 3"/>
          <p:cNvSpPr txBox="1">
            <a:spLocks noChangeArrowheads="1"/>
          </p:cNvSpPr>
          <p:nvPr/>
        </p:nvSpPr>
        <p:spPr bwMode="auto">
          <a:xfrm>
            <a:off x="3276600" y="260350"/>
            <a:ext cx="27368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4400">
                <a:latin typeface="Amphion" pitchFamily="2" charset="0"/>
              </a:rPr>
              <a:t>Cause    </a:t>
            </a: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6DDAACB-A52C-9E40-9502-2B8CDAA388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>
                <a:latin typeface="Amphion" pitchFamily="2" charset="0"/>
              </a:rPr>
              <a:t>Iter diagnostico 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3C9DF32D-F5DA-7940-AC7E-EAA3EFA2571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1609725" indent="-446088" algn="just" eaLnBrk="1" hangingPunct="1">
              <a:buFont typeface="Wingdings" pitchFamily="2" charset="2"/>
              <a:buChar char="Ø"/>
              <a:defRPr/>
            </a:pPr>
            <a:r>
              <a:rPr lang="it-IT" altLang="it-I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Anamnesi</a:t>
            </a:r>
          </a:p>
          <a:p>
            <a:pPr marL="1609725" indent="-446088" algn="just" eaLnBrk="1" hangingPunct="1">
              <a:buFont typeface="Wingdings" pitchFamily="2" charset="2"/>
              <a:buChar char="Ø"/>
              <a:defRPr/>
            </a:pPr>
            <a:endParaRPr lang="it-IT" altLang="it-IT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9725" indent="-446088" algn="just" eaLnBrk="1" hangingPunct="1">
              <a:buFont typeface="Wingdings" pitchFamily="2" charset="2"/>
              <a:buChar char="Ø"/>
              <a:defRPr/>
            </a:pPr>
            <a:r>
              <a:rPr lang="it-IT" altLang="it-I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Esame obiettivo</a:t>
            </a:r>
          </a:p>
          <a:p>
            <a:pPr marL="1609725" indent="-446088" algn="just" eaLnBrk="1" hangingPunct="1">
              <a:buNone/>
              <a:defRPr/>
            </a:pPr>
            <a:endParaRPr lang="it-IT" altLang="it-IT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9725" indent="-446088" algn="just" eaLnBrk="1" hangingPunct="1">
              <a:buFont typeface="Wingdings" pitchFamily="2" charset="2"/>
              <a:buChar char="Ø"/>
              <a:defRPr/>
            </a:pPr>
            <a:r>
              <a:rPr lang="it-IT" altLang="it-IT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Esami strumentali</a:t>
            </a:r>
          </a:p>
          <a:p>
            <a:pPr eaLnBrk="1" hangingPunct="1">
              <a:defRPr/>
            </a:pPr>
            <a:endParaRPr lang="it-IT" altLang="it-IT" dirty="0"/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D3139-4B17-5545-9ED3-F85B6ADE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pic>
        <p:nvPicPr>
          <p:cNvPr id="40962" name="Segnaposto contenuto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21200" y="301625"/>
            <a:ext cx="4429125" cy="2987675"/>
          </a:xfrm>
        </p:spPr>
      </p:pic>
      <p:pic>
        <p:nvPicPr>
          <p:cNvPr id="40963" name="Immagin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301625"/>
            <a:ext cx="450056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Immagin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00" y="3289300"/>
            <a:ext cx="7493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6BFA84-E4B8-ED45-A9E5-0655F407A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CCE3D6-7E2C-A34B-B02D-690AA9797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41987" name="Immagin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670643"/>
            <a:ext cx="6858000" cy="1019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2742A9-AE22-0F4B-8C36-0D472BD3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Amphion" pitchFamily="2" charset="0"/>
              </a:rPr>
              <a:t>Trauma acustico cronico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E78670-9A4E-FB49-A6C0-DDBB3655E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472031"/>
            <a:ext cx="8540750" cy="4422775"/>
          </a:xfrm>
        </p:spPr>
        <p:txBody>
          <a:bodyPr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  <a:latin typeface="Times New Roman" pitchFamily="18" charset="0"/>
              </a:rPr>
              <a:t>Pz  A.C. di anni 56  </a:t>
            </a:r>
          </a:p>
          <a:p>
            <a:pPr>
              <a:defRPr/>
            </a:pPr>
            <a:r>
              <a:rPr lang="it-IT" sz="1600" dirty="0">
                <a:solidFill>
                  <a:srgbClr val="FF0000"/>
                </a:solidFill>
                <a:latin typeface="Times New Roman" pitchFamily="18" charset="0"/>
              </a:rPr>
              <a:t>Acufene a tonalità acuta </a:t>
            </a: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endParaRPr lang="it-IT" sz="1600" b="1" dirty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>
              <a:defRPr/>
            </a:pPr>
            <a:r>
              <a:rPr lang="it-IT" sz="1600" b="1" dirty="0">
                <a:effectLst/>
                <a:latin typeface="Times New Roman" pitchFamily="18" charset="0"/>
              </a:rPr>
              <a:t>Terapia medica:</a:t>
            </a:r>
            <a:endParaRPr lang="it-IT" sz="1600" dirty="0">
              <a:effectLst/>
              <a:latin typeface="Times New Roman" pitchFamily="18" charset="0"/>
            </a:endParaRPr>
          </a:p>
          <a:p>
            <a:pPr>
              <a:defRPr/>
            </a:pPr>
            <a:r>
              <a:rPr lang="it-IT" sz="1600" dirty="0">
                <a:effectLst/>
                <a:latin typeface="Times New Roman" pitchFamily="18" charset="0"/>
              </a:rPr>
              <a:t> Una terapia farmacologica della sordità da rumore cronica non ha alcuna possibilità di successo In tutti i casi si può fare un tentativo per ridurre gli acufeni con farmaci vasoattivi e </a:t>
            </a:r>
            <a:r>
              <a:rPr lang="it-IT" sz="1600" dirty="0" err="1">
                <a:effectLst/>
                <a:latin typeface="Times New Roman" pitchFamily="18" charset="0"/>
              </a:rPr>
              <a:t>glicocorticoidi</a:t>
            </a:r>
            <a:r>
              <a:rPr lang="it-IT" sz="1600" dirty="0">
                <a:effectLst/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it-IT" sz="1600" dirty="0">
                <a:effectLst/>
                <a:latin typeface="Times New Roman" pitchFamily="18" charset="0"/>
              </a:rPr>
              <a:t> Astensione dall’esposizione al rumore</a:t>
            </a:r>
          </a:p>
          <a:p>
            <a:pPr>
              <a:defRPr/>
            </a:pPr>
            <a:endParaRPr lang="it-IT" sz="1600" dirty="0">
              <a:effectLst/>
              <a:latin typeface="Times New Roman" pitchFamily="18" charset="0"/>
            </a:endParaRPr>
          </a:p>
          <a:p>
            <a:pPr>
              <a:defRPr/>
            </a:pPr>
            <a:r>
              <a:rPr lang="it-IT" sz="1600" dirty="0">
                <a:effectLst/>
                <a:latin typeface="Times New Roman" pitchFamily="18" charset="0"/>
              </a:rPr>
              <a:t>• In caso di bisogno, applicazione di protesi acustica e TRT.</a:t>
            </a:r>
          </a:p>
          <a:p>
            <a:pPr>
              <a:defRPr/>
            </a:pP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D73842-C2B3-3548-AE7E-5AA4CF76C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132856"/>
            <a:ext cx="6550488" cy="2448272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uvole">
  <a:themeElements>
    <a:clrScheme name="Nuvole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vo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uvole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vole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8640</TotalTime>
  <Words>798</Words>
  <Application>Microsoft Macintosh PowerPoint</Application>
  <PresentationFormat>Presentazione su schermo (4:3)</PresentationFormat>
  <Paragraphs>168</Paragraphs>
  <Slides>16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Amphion</vt:lpstr>
      <vt:lpstr>Arial</vt:lpstr>
      <vt:lpstr>Calibri</vt:lpstr>
      <vt:lpstr>Times New Roman</vt:lpstr>
      <vt:lpstr>Wingdings</vt:lpstr>
      <vt:lpstr>Personalizza struttura</vt:lpstr>
      <vt:lpstr>Nuvole</vt:lpstr>
      <vt:lpstr>ACUFENE</vt:lpstr>
      <vt:lpstr>Definizione</vt:lpstr>
      <vt:lpstr>Presentazione standard di PowerPoint</vt:lpstr>
      <vt:lpstr>Classificazione</vt:lpstr>
      <vt:lpstr>Presentazione standard di PowerPoint</vt:lpstr>
      <vt:lpstr>Iter diagnostico </vt:lpstr>
      <vt:lpstr>Presentazione standard di PowerPoint</vt:lpstr>
      <vt:lpstr>Presentazione standard di PowerPoint</vt:lpstr>
      <vt:lpstr>Trauma acustico cronico</vt:lpstr>
      <vt:lpstr>Presbiacusia</vt:lpstr>
      <vt:lpstr> Otosclerosi Distrofia ossea della capsula labirintica che porta spesso all’anchilosi della staffa. Esame clinico-anamnesi familiare positiva-esami audiologici –esami radiologici Audiometria: ipoacusia trasmissiva o mista. Impedenzometria: timpanogramma normale o compliance ridotta Riflesso stapediale : assente. Nelle forme iniziale effetto on-off. Acufene per lo più a tonalità grave o media. Pz  G.L.. di anni 40      </vt:lpstr>
      <vt:lpstr>Managment diagnostico</vt:lpstr>
      <vt:lpstr> Acufeni. Terapia farmacologica </vt:lpstr>
      <vt:lpstr>Presentazione standard di PowerPoint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rinciari</dc:creator>
  <cp:lastModifiedBy>andrea rinciari</cp:lastModifiedBy>
  <cp:revision>235</cp:revision>
  <cp:lastPrinted>2018-03-24T16:33:15Z</cp:lastPrinted>
  <dcterms:created xsi:type="dcterms:W3CDTF">2006-07-03T21:43:32Z</dcterms:created>
  <dcterms:modified xsi:type="dcterms:W3CDTF">2018-04-09T13:41:50Z</dcterms:modified>
</cp:coreProperties>
</file>